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8" r:id="rId5"/>
    <p:sldId id="436" r:id="rId6"/>
    <p:sldId id="442" r:id="rId7"/>
    <p:sldId id="438" r:id="rId8"/>
    <p:sldId id="445" r:id="rId9"/>
    <p:sldId id="454" r:id="rId10"/>
    <p:sldId id="449" r:id="rId11"/>
    <p:sldId id="451" r:id="rId12"/>
    <p:sldId id="332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yn" initials="p" lastIdx="1" clrIdx="0"/>
  <p:cmAuthor id="2" name="PYN" initials="pyn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FF4"/>
    <a:srgbClr val="2F5597"/>
    <a:srgbClr val="A2A2A2"/>
    <a:srgbClr val="EBE9DC"/>
    <a:srgbClr val="540000"/>
    <a:srgbClr val="AD1C21"/>
    <a:srgbClr val="7B1216"/>
    <a:srgbClr val="BAB7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86181" autoAdjust="0"/>
  </p:normalViewPr>
  <p:slideViewPr>
    <p:cSldViewPr snapToGrid="0">
      <p:cViewPr varScale="1">
        <p:scale>
          <a:sx n="95" d="100"/>
          <a:sy n="95" d="100"/>
        </p:scale>
        <p:origin x="582" y="78"/>
      </p:cViewPr>
      <p:guideLst>
        <p:guide orient="horz" pos="212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282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3AA3F-A82B-43BF-B18C-5608A05C57E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30F0D-1A5A-4EA2-B28F-0EC912CB6BA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30F0D-1A5A-4EA2-B28F-0EC912CB6B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30F0D-1A5A-4EA2-B28F-0EC912CB6B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B530F0D-1A5A-4EA2-B28F-0EC912CB6BA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30F0D-1A5A-4EA2-B28F-0EC912CB6B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8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B530F0D-1A5A-4EA2-B28F-0EC912CB6BA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8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B530F0D-1A5A-4EA2-B28F-0EC912CB6BA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B530F0D-1A5A-4EA2-B28F-0EC912CB6BA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B530F0D-1A5A-4EA2-B28F-0EC912CB6BA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30F0D-1A5A-4EA2-B28F-0EC912CB6B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9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D1FC-2A5B-4C95-8CE9-F3CB841FBBC4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0490-5044-4994-828C-2E3DC0D547A3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594E3-64D5-4D78-B37B-4C3669BB37D1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1285-A630-46EC-8BA7-6409C7E142A0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C7F4-7BDC-4454-B585-4EEFB9BA62B7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BE8E-9327-44E6-9751-A210194C807A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9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9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3D021-9B31-410C-B370-78261959A006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AD4F1-FCB3-40F0-8B2F-90F3A385F2A7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CCB9-914E-44CD-8C8C-09164F0BDDBC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6000" indent="0">
              <a:buNone/>
              <a:defRPr sz="1100"/>
            </a:lvl6pPr>
            <a:lvl7pPr marL="2743200" indent="0">
              <a:buNone/>
              <a:defRPr sz="1100"/>
            </a:lvl7pPr>
            <a:lvl8pPr marL="3200400" indent="0">
              <a:buNone/>
              <a:defRPr sz="1100"/>
            </a:lvl8pPr>
            <a:lvl9pPr marL="3657600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01A8-272F-4674-B1F3-C8E788D66554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6000" indent="0">
              <a:buNone/>
              <a:defRPr sz="1100"/>
            </a:lvl6pPr>
            <a:lvl7pPr marL="2743200" indent="0">
              <a:buNone/>
              <a:defRPr sz="1100"/>
            </a:lvl7pPr>
            <a:lvl8pPr marL="3200400" indent="0">
              <a:buNone/>
              <a:defRPr sz="1100"/>
            </a:lvl8pPr>
            <a:lvl9pPr marL="3657600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2D2F-5907-46AB-9333-B86082E28F36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2FE7C-679A-4E37-921B-F29DD9859E3A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8D02-9041-4C59-BC62-13DE0E5C671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3.png"/><Relationship Id="rId2" Type="http://schemas.openxmlformats.org/officeDocument/2006/relationships/hyperlink" Target="http://10.0.2.23:8801/xsxkapp/sys/xsxkapp/*default/index.do" TargetMode="Externa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矩形 78"/>
          <p:cNvSpPr/>
          <p:nvPr/>
        </p:nvSpPr>
        <p:spPr>
          <a:xfrm>
            <a:off x="-8551" y="4672004"/>
            <a:ext cx="12192000" cy="12342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1848685" y="2162779"/>
            <a:ext cx="8411210" cy="1197610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zh-CN" altLang="en-US" sz="7200" b="1" dirty="0">
                <a:ln w="0"/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研究生选课操作指南</a:t>
            </a:r>
            <a:endParaRPr lang="en-US" altLang="zh-CN" sz="7200" b="1" dirty="0">
              <a:ln w="0"/>
              <a:solidFill>
                <a:schemeClr val="tx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1026" name="Picture 2" descr="F:\2017图库\22170625宇航学院ppt\宋老师\北理工校徽logo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3805" y="4674641"/>
            <a:ext cx="1263316" cy="126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</a:fld>
            <a:endParaRPr lang="zh-CN" altLang="en-US" dirty="0"/>
          </a:p>
        </p:txBody>
      </p:sp>
      <p:sp>
        <p:nvSpPr>
          <p:cNvPr id="13" name="文本框 45"/>
          <p:cNvSpPr txBox="1"/>
          <p:nvPr/>
        </p:nvSpPr>
        <p:spPr>
          <a:xfrm>
            <a:off x="4264497" y="4935188"/>
            <a:ext cx="3705005" cy="707882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4000" spc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北京理工大学</a:t>
            </a:r>
            <a:endParaRPr lang="zh-CN" altLang="en-US" sz="4000" spc="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Segoe UI Semilight" panose="020B0402040204020203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59022">
        <p14:prism isInverted="1" isContent="1"/>
      </p:transition>
    </mc:Choice>
    <mc:Fallback>
      <p:transition spd="slow" advTm="59022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47"/>
          <p:cNvSpPr txBox="1"/>
          <p:nvPr/>
        </p:nvSpPr>
        <p:spPr>
          <a:xfrm>
            <a:off x="1840051" y="1801992"/>
            <a:ext cx="8511895" cy="193020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800" b="1" dirty="0">
                <a:ln w="0"/>
                <a:solidFill>
                  <a:schemeClr val="accent1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Arial" panose="020B0604020202020204" pitchFamily="34" charset="0"/>
              </a:rPr>
              <a:t>新学期一切顺利！</a:t>
            </a:r>
            <a:endParaRPr lang="zh-CN" altLang="en-US" sz="8800" b="1" dirty="0">
              <a:ln w="0"/>
              <a:solidFill>
                <a:schemeClr val="accent1">
                  <a:lumMod val="7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8551" y="5063044"/>
            <a:ext cx="12192000" cy="12342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框 45"/>
          <p:cNvSpPr txBox="1"/>
          <p:nvPr/>
        </p:nvSpPr>
        <p:spPr>
          <a:xfrm>
            <a:off x="844061" y="5326228"/>
            <a:ext cx="8947054" cy="707882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zh-CN" altLang="en-US" sz="4000" spc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北京理工大学教学运行与考务中心</a:t>
            </a:r>
            <a:endParaRPr lang="zh-CN" altLang="en-US" sz="4000" spc="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Segoe UI Semilight" panose="020B0402040204020203" pitchFamily="34" charset="0"/>
              <a:sym typeface="Arial" panose="020B0604020202020204" pitchFamily="34" charset="0"/>
            </a:endParaRPr>
          </a:p>
        </p:txBody>
      </p:sp>
      <p:pic>
        <p:nvPicPr>
          <p:cNvPr id="12" name="Picture 2" descr="F:\2017图库\22170625宇航学院ppt\宋老师\北理工校徽logo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3805" y="5065681"/>
            <a:ext cx="1263316" cy="126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 rot="5400000">
            <a:off x="-2741856" y="2736809"/>
            <a:ext cx="6818603" cy="134499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5" name="组 14"/>
          <p:cNvGrpSpPr/>
          <p:nvPr/>
        </p:nvGrpSpPr>
        <p:grpSpPr>
          <a:xfrm>
            <a:off x="-22301" y="6654791"/>
            <a:ext cx="1271471" cy="203211"/>
            <a:chOff x="-22302" y="6654791"/>
            <a:chExt cx="1271471" cy="203210"/>
          </a:xfrm>
        </p:grpSpPr>
        <p:sp>
          <p:nvSpPr>
            <p:cNvPr id="9" name="圆角矩形 8"/>
            <p:cNvSpPr/>
            <p:nvPr/>
          </p:nvSpPr>
          <p:spPr>
            <a:xfrm flipV="1">
              <a:off x="240276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圆角矩形 9"/>
            <p:cNvSpPr/>
            <p:nvPr/>
          </p:nvSpPr>
          <p:spPr>
            <a:xfrm flipV="1">
              <a:off x="-22302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圆角矩形 10"/>
            <p:cNvSpPr/>
            <p:nvPr/>
          </p:nvSpPr>
          <p:spPr>
            <a:xfrm flipV="1">
              <a:off x="755838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rgbClr val="4472C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圆角矩形 11"/>
            <p:cNvSpPr/>
            <p:nvPr/>
          </p:nvSpPr>
          <p:spPr>
            <a:xfrm flipV="1">
              <a:off x="493260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圆角矩形 7"/>
            <p:cNvSpPr/>
            <p:nvPr/>
          </p:nvSpPr>
          <p:spPr>
            <a:xfrm flipV="1">
              <a:off x="1024362" y="6654791"/>
              <a:ext cx="224807" cy="203210"/>
            </a:xfrm>
            <a:prstGeom prst="roundRect">
              <a:avLst>
                <a:gd name="adj" fmla="val 5039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113075" y="2185637"/>
            <a:ext cx="1031043" cy="2125560"/>
          </a:xfrm>
          <a:prstGeom prst="rect">
            <a:avLst/>
          </a:prstGeom>
          <a:noFill/>
        </p:spPr>
        <p:txBody>
          <a:bodyPr vert="eaVert" wrap="square" lIns="91436" tIns="45718" rIns="91436" bIns="45718" rtlCol="0">
            <a:spAutoFit/>
          </a:bodyPr>
          <a:lstStyle/>
          <a:p>
            <a:r>
              <a:rPr lang="zh-CN" altLang="en-US" sz="55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  录</a:t>
            </a:r>
            <a:endParaRPr lang="zh-CN" altLang="en-US" sz="55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圆角矩形 72"/>
          <p:cNvSpPr/>
          <p:nvPr/>
        </p:nvSpPr>
        <p:spPr>
          <a:xfrm rot="10800000" flipV="1">
            <a:off x="3683219" y="1833839"/>
            <a:ext cx="469390" cy="476007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  <a:endParaRPr lang="zh-CN" altLang="en-US" sz="28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圆角矩形 74"/>
          <p:cNvSpPr/>
          <p:nvPr/>
        </p:nvSpPr>
        <p:spPr>
          <a:xfrm rot="10800000" flipV="1">
            <a:off x="3682879" y="3009946"/>
            <a:ext cx="469390" cy="476007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  <a:endParaRPr lang="zh-CN" altLang="en-US" sz="28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圆角矩形 76"/>
          <p:cNvSpPr/>
          <p:nvPr/>
        </p:nvSpPr>
        <p:spPr>
          <a:xfrm rot="10800000" flipV="1">
            <a:off x="3682879" y="4146984"/>
            <a:ext cx="469390" cy="476007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28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  <a:endParaRPr lang="zh-CN" altLang="en-US" sz="28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4501574" y="4093237"/>
            <a:ext cx="1826133" cy="58477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200" dirty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选课操作</a:t>
            </a:r>
            <a:endParaRPr lang="zh-CN" altLang="en-US" sz="3200" dirty="0">
              <a:solidFill>
                <a:schemeClr val="tx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</a:fld>
            <a:endParaRPr lang="zh-CN" altLang="en-US"/>
          </a:p>
        </p:txBody>
      </p:sp>
      <p:pic>
        <p:nvPicPr>
          <p:cNvPr id="56" name="Picture 2" descr="F:\2017图库\22170625宇航学院ppt\宋老师\北理工校徽logo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026" y="241430"/>
            <a:ext cx="510410" cy="51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文本框 18"/>
          <p:cNvSpPr txBox="1"/>
          <p:nvPr/>
        </p:nvSpPr>
        <p:spPr>
          <a:xfrm>
            <a:off x="4509194" y="2955160"/>
            <a:ext cx="2646870" cy="58477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200" dirty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选课名词解释</a:t>
            </a:r>
            <a:endParaRPr lang="zh-CN" altLang="en-US" sz="3200" dirty="0">
              <a:solidFill>
                <a:schemeClr val="tx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文本框 18"/>
          <p:cNvSpPr txBox="1"/>
          <p:nvPr/>
        </p:nvSpPr>
        <p:spPr>
          <a:xfrm>
            <a:off x="4501472" y="1786117"/>
            <a:ext cx="2646870" cy="58477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3200" dirty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登录选课系统</a:t>
            </a:r>
            <a:endParaRPr lang="zh-CN" altLang="en-US" sz="3200" dirty="0">
              <a:solidFill>
                <a:schemeClr val="tx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32815" y="2101850"/>
            <a:ext cx="8072120" cy="3924300"/>
          </a:xfrm>
          <a:prstGeom prst="rect">
            <a:avLst/>
          </a:prstGeom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6" name="内容占位符 2"/>
          <p:cNvSpPr txBox="1"/>
          <p:nvPr/>
        </p:nvSpPr>
        <p:spPr bwMode="auto">
          <a:xfrm>
            <a:off x="353123" y="910954"/>
            <a:ext cx="11485754" cy="1105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 algn="l">
              <a:lnSpc>
                <a:spcPct val="150000"/>
              </a:lnSpc>
              <a:defRPr/>
            </a:pP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登录入口地址：</a:t>
            </a:r>
            <a:r>
              <a:rPr lang="en-US" altLang="zh-CN" sz="2400" u="sng" dirty="0">
                <a:solidFill>
                  <a:srgbClr val="0000FF"/>
                </a:solidFill>
                <a:effectLst/>
                <a:latin typeface="等线" panose="02010600030101010101" pitchFamily="2" charset="-122"/>
                <a:cs typeface="Times New Roman" panose="02020603050405020304" pitchFamily="18" charset="0"/>
                <a:hlinkClick r:id="rId2"/>
              </a:rPr>
              <a:t> http://xk.bit.edu.cn/yjsxkapp/sys/xsxkappbit/index.html</a:t>
            </a:r>
            <a:endParaRPr lang="en-US" altLang="zh-CN" sz="2400" u="sng" dirty="0">
              <a:solidFill>
                <a:srgbClr val="0000FF"/>
              </a:solidFill>
              <a:effectLst/>
              <a:latin typeface="等线" panose="02010600030101010101" pitchFamily="2" charset="-122"/>
              <a:cs typeface="Times New Roman" panose="02020603050405020304" pitchFamily="18" charset="0"/>
            </a:endParaRPr>
          </a:p>
          <a:p>
            <a:pPr lvl="1" algn="l">
              <a:lnSpc>
                <a:spcPct val="150000"/>
              </a:lnSpc>
              <a:defRPr/>
            </a:pPr>
            <a:r>
              <a:rPr lang="zh-CN" altLang="zh-CN" sz="2000" dirty="0">
                <a:effectLst/>
                <a:latin typeface="+mn-ea"/>
                <a:cs typeface="Times New Roman" panose="02020603050405020304" pitchFamily="18" charset="0"/>
              </a:rPr>
              <a:t>登录账号</a:t>
            </a:r>
            <a:r>
              <a:rPr lang="zh-CN" altLang="en-US" sz="2000" dirty="0">
                <a:effectLst/>
                <a:latin typeface="+mn-ea"/>
                <a:cs typeface="Times New Roman" panose="02020603050405020304" pitchFamily="18" charset="0"/>
              </a:rPr>
              <a:t>即</a:t>
            </a:r>
            <a:r>
              <a:rPr lang="zh-CN" altLang="zh-CN" sz="2000" b="1" u="sng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统一身份认证的学号和密码</a:t>
            </a:r>
            <a:r>
              <a:rPr lang="zh-CN" altLang="zh-CN" sz="2000" dirty="0">
                <a:effectLst/>
                <a:latin typeface="+mn-ea"/>
                <a:cs typeface="Times New Roman" panose="02020603050405020304" pitchFamily="18" charset="0"/>
              </a:rPr>
              <a:t>，如下</a:t>
            </a:r>
            <a:r>
              <a:rPr lang="zh-CN" altLang="en-US" sz="2000" dirty="0">
                <a:effectLst/>
                <a:latin typeface="+mn-ea"/>
                <a:cs typeface="Times New Roman" panose="02020603050405020304" pitchFamily="18" charset="0"/>
              </a:rPr>
              <a:t>图所示：</a:t>
            </a:r>
            <a:endParaRPr lang="en-US" altLang="zh-CN" sz="2000" kern="0" dirty="0">
              <a:latin typeface="+mn-ea"/>
              <a:cs typeface="Times New Roman" panose="02020603050405020304" pitchFamily="18" charset="0"/>
            </a:endParaRPr>
          </a:p>
          <a:p>
            <a:pPr lvl="1" algn="l">
              <a:lnSpc>
                <a:spcPct val="150000"/>
              </a:lnSpc>
              <a:defRPr/>
            </a:pPr>
            <a:endParaRPr lang="en-US" altLang="zh-CN" sz="1800" kern="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1" algn="l">
              <a:lnSpc>
                <a:spcPct val="150000"/>
              </a:lnSpc>
              <a:defRPr/>
            </a:pPr>
            <a:endParaRPr lang="en-US" altLang="zh-CN" sz="1800" kern="0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1" algn="l">
              <a:defRPr/>
            </a:pPr>
            <a:endParaRPr lang="en-US" altLang="zh-CN" sz="2000" b="1" kern="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63683" y="252859"/>
            <a:ext cx="872831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圆角矩形 1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>
                <a:solidFill>
                  <a:prstClr val="white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1</a:t>
            </a:r>
            <a:endParaRPr lang="zh-CN" altLang="en-US" sz="3600" dirty="0">
              <a:solidFill>
                <a:prstClr val="white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47718" y="267581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b="1" kern="0" dirty="0">
                <a:solidFill>
                  <a:srgbClr val="44546A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登录选课系统</a:t>
            </a:r>
            <a:endParaRPr lang="zh-CN" altLang="en-US" sz="2400" b="1" kern="0" dirty="0">
              <a:solidFill>
                <a:srgbClr val="44546A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17" name="Picture 2" descr="F:\2017图库\22170625宇航学院ppt\宋老师\北理工校徽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3538" y="241430"/>
            <a:ext cx="510410" cy="51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4155" y="2181763"/>
            <a:ext cx="1370113" cy="67382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6599" y="3070240"/>
            <a:ext cx="1587232" cy="55312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80940" y="5000854"/>
            <a:ext cx="1750233" cy="91550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62143" y="3450106"/>
            <a:ext cx="1905015" cy="1060527"/>
          </a:xfrm>
          <a:prstGeom prst="rect">
            <a:avLst/>
          </a:prstGeom>
        </p:spPr>
      </p:pic>
      <p:grpSp>
        <p:nvGrpSpPr>
          <p:cNvPr id="26" name="组合 25"/>
          <p:cNvGrpSpPr/>
          <p:nvPr/>
        </p:nvGrpSpPr>
        <p:grpSpPr>
          <a:xfrm>
            <a:off x="9095772" y="1942862"/>
            <a:ext cx="2743200" cy="3057267"/>
            <a:chOff x="8518035" y="1902443"/>
            <a:chExt cx="2743200" cy="3057267"/>
          </a:xfrm>
        </p:grpSpPr>
        <p:sp>
          <p:nvSpPr>
            <p:cNvPr id="25" name="矩形: 圆角 24"/>
            <p:cNvSpPr/>
            <p:nvPr/>
          </p:nvSpPr>
          <p:spPr>
            <a:xfrm>
              <a:off x="8518035" y="1902443"/>
              <a:ext cx="2743200" cy="3057267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8659184" y="2215426"/>
              <a:ext cx="2473176" cy="2431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/>
                <a:t>       注：</a:t>
              </a:r>
              <a:r>
                <a:rPr lang="zh-CN" altLang="en-US" dirty="0"/>
                <a:t>建议使用</a:t>
              </a:r>
              <a:r>
                <a:rPr lang="en-US" altLang="zh-CN" dirty="0">
                  <a:solidFill>
                    <a:srgbClr val="FF0000"/>
                  </a:solidFill>
                </a:rPr>
                <a:t>PC</a:t>
              </a:r>
              <a:r>
                <a:rPr lang="zh-CN" altLang="en-US" dirty="0">
                  <a:solidFill>
                    <a:srgbClr val="FF0000"/>
                  </a:solidFill>
                </a:rPr>
                <a:t>端</a:t>
              </a:r>
              <a:r>
                <a:rPr lang="zh-CN" altLang="en-US" dirty="0"/>
                <a:t>进行访问：</a:t>
              </a:r>
              <a:r>
                <a:rPr lang="en-US" altLang="zh-CN" dirty="0"/>
                <a:t> </a:t>
              </a:r>
              <a:r>
                <a:rPr lang="en-US" altLang="zh-CN" dirty="0">
                  <a:solidFill>
                    <a:srgbClr val="FF0000"/>
                  </a:solidFill>
                </a:rPr>
                <a:t>Internet Explorer 10</a:t>
              </a:r>
              <a:r>
                <a:rPr lang="zh-CN" altLang="en-US" dirty="0">
                  <a:solidFill>
                    <a:srgbClr val="FF0000"/>
                  </a:solidFill>
                </a:rPr>
                <a:t>及以上版本、谷歌浏览器、</a:t>
              </a:r>
              <a:r>
                <a:rPr lang="en-US" altLang="zh-CN" dirty="0">
                  <a:solidFill>
                    <a:srgbClr val="FF0000"/>
                  </a:solidFill>
                </a:rPr>
                <a:t>360</a:t>
              </a:r>
              <a:r>
                <a:rPr lang="zh-CN" altLang="en-US" dirty="0">
                  <a:solidFill>
                    <a:srgbClr val="FF0000"/>
                  </a:solidFill>
                </a:rPr>
                <a:t>浏览器（极速模式），</a:t>
              </a:r>
              <a:endParaRPr lang="en-US" altLang="zh-CN" dirty="0">
                <a:solidFill>
                  <a:srgbClr val="FF0000"/>
                </a:solidFill>
              </a:endParaRPr>
            </a:p>
            <a:p>
              <a:r>
                <a:rPr lang="zh-CN" altLang="en-US" dirty="0">
                  <a:solidFill>
                    <a:srgbClr val="FF0000"/>
                  </a:solidFill>
                </a:rPr>
                <a:t>不建议使用</a:t>
              </a:r>
              <a:r>
                <a:rPr lang="zh-CN" altLang="en-US" dirty="0"/>
                <a:t>移动端</a:t>
              </a:r>
              <a:r>
                <a:rPr lang="en-US" altLang="zh-CN" dirty="0"/>
                <a:t>,PC</a:t>
              </a:r>
              <a:r>
                <a:rPr lang="zh-CN" altLang="en-US" dirty="0"/>
                <a:t>适配浏览器。</a:t>
              </a:r>
              <a:endParaRPr lang="zh-CN" altLang="en-US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88F8D02-9041-4C59-BC62-13DE0E5C671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6" name="内容占位符 2"/>
          <p:cNvSpPr txBox="1"/>
          <p:nvPr/>
        </p:nvSpPr>
        <p:spPr bwMode="auto">
          <a:xfrm>
            <a:off x="353123" y="1125749"/>
            <a:ext cx="11485754" cy="5464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主要解释上一节选课系统中的名词：</a:t>
            </a:r>
            <a:endParaRPr lang="en-US" altLang="zh-CN" sz="2000" b="1" kern="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endParaRPr lang="en-US" altLang="zh-CN" sz="1400" b="1" kern="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zh-CN" altLang="en-US" sz="2000" b="1" kern="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一、选课轮次名称</a:t>
            </a:r>
            <a:endParaRPr lang="en-US" altLang="zh-CN" sz="2000" b="1" kern="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R="0" lvl="1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zh-CN" altLang="zh-CN" sz="2000" b="1" kern="100" dirty="0">
                <a:effectLst/>
                <a:latin typeface="+mn-ea"/>
                <a:cs typeface="Times New Roman" panose="02020603050405020304" pitchFamily="18" charset="0"/>
              </a:rPr>
              <a:t>选课轮次</a:t>
            </a:r>
            <a:r>
              <a:rPr lang="zh-CN" altLang="zh-CN" sz="2000" kern="100" dirty="0">
                <a:effectLst/>
                <a:latin typeface="+mn-ea"/>
                <a:cs typeface="Times New Roman" panose="02020603050405020304" pitchFamily="18" charset="0"/>
              </a:rPr>
              <a:t>是指选课会分阶段进行，一般有三个阶段。</a:t>
            </a:r>
            <a:endParaRPr lang="zh-CN" altLang="zh-CN" sz="20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marR="0" lvl="1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zh-CN" altLang="zh-CN" sz="2000" kern="100" dirty="0">
                <a:effectLst/>
                <a:latin typeface="+mn-ea"/>
                <a:cs typeface="Times New Roman" panose="02020603050405020304" pitchFamily="18" charset="0"/>
              </a:rPr>
              <a:t>具体时间可参见教学运行与考务中心</a:t>
            </a:r>
            <a:r>
              <a:rPr lang="zh-CN" altLang="en-US" sz="2000" kern="100" dirty="0">
                <a:effectLst/>
                <a:latin typeface="+mn-ea"/>
                <a:cs typeface="Times New Roman" panose="02020603050405020304" pitchFamily="18" charset="0"/>
              </a:rPr>
              <a:t>官方</a:t>
            </a:r>
            <a:r>
              <a:rPr lang="zh-CN" altLang="zh-CN" sz="2000" kern="100" dirty="0">
                <a:effectLst/>
                <a:latin typeface="+mn-ea"/>
                <a:cs typeface="Times New Roman" panose="02020603050405020304" pitchFamily="18" charset="0"/>
              </a:rPr>
              <a:t>发布的选课通知。</a:t>
            </a:r>
            <a:endParaRPr lang="en-US" altLang="zh-CN" sz="1100" b="1" kern="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R="0" lvl="1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zh-CN" altLang="en-US" sz="2000" b="1" kern="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二、选课模式</a:t>
            </a:r>
            <a:endParaRPr lang="en-US" altLang="zh-CN" sz="2000" b="1" kern="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R="0" lvl="1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zh-CN" altLang="en-US" sz="2000" b="1" kern="100" dirty="0">
                <a:latin typeface="+mn-ea"/>
                <a:cs typeface="Times New Roman" panose="02020603050405020304" pitchFamily="18" charset="0"/>
              </a:rPr>
              <a:t>选课模式</a:t>
            </a:r>
            <a:r>
              <a:rPr lang="zh-CN" altLang="zh-CN" sz="2000" kern="100" dirty="0">
                <a:effectLst/>
                <a:latin typeface="+mn-ea"/>
                <a:cs typeface="Times New Roman" panose="02020603050405020304" pitchFamily="18" charset="0"/>
              </a:rPr>
              <a:t>包括</a:t>
            </a:r>
            <a:r>
              <a:rPr lang="zh-CN" altLang="zh-CN" sz="2000" b="1" kern="100" dirty="0">
                <a:effectLst/>
                <a:latin typeface="+mn-ea"/>
                <a:cs typeface="Times New Roman" panose="02020603050405020304" pitchFamily="18" charset="0"/>
              </a:rPr>
              <a:t>预选</a:t>
            </a:r>
            <a:r>
              <a:rPr lang="zh-CN" altLang="zh-CN" sz="2000" kern="100" dirty="0">
                <a:effectLst/>
                <a:latin typeface="+mn-ea"/>
                <a:cs typeface="Times New Roman" panose="02020603050405020304" pitchFamily="18" charset="0"/>
              </a:rPr>
              <a:t>和</a:t>
            </a:r>
            <a:r>
              <a:rPr lang="zh-CN" altLang="zh-CN" sz="2000" b="1" kern="100" dirty="0">
                <a:effectLst/>
                <a:latin typeface="+mn-ea"/>
                <a:cs typeface="Times New Roman" panose="02020603050405020304" pitchFamily="18" charset="0"/>
              </a:rPr>
              <a:t>正选</a:t>
            </a:r>
            <a:r>
              <a:rPr lang="zh-CN" altLang="zh-CN" sz="2000" kern="100" dirty="0">
                <a:effectLst/>
                <a:latin typeface="+mn-ea"/>
                <a:cs typeface="Times New Roman" panose="02020603050405020304" pitchFamily="18" charset="0"/>
              </a:rPr>
              <a:t>。</a:t>
            </a:r>
            <a:endParaRPr lang="en-US" altLang="zh-CN" sz="20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marR="0" lvl="1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zh-CN" altLang="zh-CN" sz="2000" b="1" kern="100" dirty="0">
                <a:effectLst/>
                <a:latin typeface="+mn-ea"/>
                <a:cs typeface="Times New Roman" panose="02020603050405020304" pitchFamily="18" charset="0"/>
              </a:rPr>
              <a:t>预选：</a:t>
            </a:r>
            <a:r>
              <a:rPr lang="zh-CN" altLang="zh-CN" sz="2000" kern="100" dirty="0">
                <a:effectLst/>
                <a:latin typeface="+mn-ea"/>
                <a:cs typeface="Times New Roman" panose="02020603050405020304" pitchFamily="18" charset="0"/>
              </a:rPr>
              <a:t>未超容量课程选课即选中，超容量课程抽签决定选中学生。</a:t>
            </a:r>
            <a:endParaRPr lang="zh-CN" altLang="zh-CN" sz="2000" b="1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marR="0" lvl="1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zh-CN" altLang="zh-CN" sz="2000" b="1" kern="100" dirty="0">
                <a:effectLst/>
                <a:latin typeface="+mn-ea"/>
                <a:cs typeface="Times New Roman" panose="02020603050405020304" pitchFamily="18" charset="0"/>
              </a:rPr>
              <a:t>正选：</a:t>
            </a:r>
            <a:r>
              <a:rPr lang="zh-CN" altLang="zh-CN" sz="2000" kern="100" dirty="0">
                <a:effectLst/>
                <a:latin typeface="+mn-ea"/>
                <a:cs typeface="Times New Roman" panose="02020603050405020304" pitchFamily="18" charset="0"/>
              </a:rPr>
              <a:t>先到先得，选课即选中。</a:t>
            </a:r>
            <a:endParaRPr lang="zh-CN" altLang="zh-CN" sz="20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endParaRPr lang="en-US" altLang="zh-CN" sz="1600" b="1" kern="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63683" y="252859"/>
            <a:ext cx="872831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5" name="圆角矩形 1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60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47718" y="267581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kern="0" dirty="0">
                <a:solidFill>
                  <a:srgbClr val="44546A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选课名词解释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pic>
        <p:nvPicPr>
          <p:cNvPr id="17" name="Picture 2" descr="F:\2017图库\22170625宇航学院ppt\宋老师\北理工校徽logo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3538" y="241430"/>
            <a:ext cx="510410" cy="51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42975" y="1495425"/>
            <a:ext cx="9421495" cy="4596130"/>
          </a:xfrm>
          <a:prstGeom prst="rect">
            <a:avLst/>
          </a:prstGeom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63683" y="252859"/>
            <a:ext cx="872831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圆角矩形 1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>
                <a:solidFill>
                  <a:prstClr val="white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3</a:t>
            </a:r>
            <a:endParaRPr lang="zh-CN" altLang="en-US" sz="3600" dirty="0">
              <a:solidFill>
                <a:prstClr val="white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47718" y="267581"/>
            <a:ext cx="1415764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b="1" kern="0" dirty="0">
                <a:solidFill>
                  <a:srgbClr val="44546A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选课操作</a:t>
            </a:r>
            <a:endParaRPr lang="zh-CN" altLang="en-US" sz="2400" b="1" kern="0" dirty="0">
              <a:solidFill>
                <a:srgbClr val="44546A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17" name="Picture 2" descr="F:\2017图库\22170625宇航学院ppt\宋老师\北理工校徽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3538" y="241430"/>
            <a:ext cx="510410" cy="51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内容占位符 2"/>
          <p:cNvSpPr txBox="1"/>
          <p:nvPr/>
        </p:nvSpPr>
        <p:spPr bwMode="auto">
          <a:xfrm>
            <a:off x="327951" y="1088119"/>
            <a:ext cx="11479826" cy="491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 algn="l">
              <a:defRPr/>
            </a:pP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一、</a:t>
            </a:r>
            <a:r>
              <a:rPr lang="zh-CN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登录系统后如下示例图</a:t>
            </a:r>
            <a:r>
              <a:rPr lang="zh-CN" altLang="en-US" sz="20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zh-CN" sz="2000" b="1" kern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点击「我的选课」进行选课。</a:t>
            </a:r>
            <a:endParaRPr lang="en-US" altLang="zh-CN" sz="1600" b="1" kern="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2" algn="l">
              <a:defRPr/>
            </a:pPr>
            <a:endParaRPr lang="en-US" altLang="zh-CN" sz="1600" b="1" kern="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800100" lvl="1" indent="-342900" algn="l">
              <a:buFont typeface="Wingdings" panose="05000000000000000000" pitchFamily="2" charset="2"/>
              <a:buChar char="l"/>
              <a:defRPr/>
            </a:pPr>
            <a:endParaRPr lang="en-US" altLang="zh-CN" sz="2000" b="1" kern="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4015" y="4352290"/>
            <a:ext cx="1779905" cy="588645"/>
          </a:xfrm>
          <a:prstGeom prst="rect">
            <a:avLst/>
          </a:prstGeom>
        </p:spPr>
      </p:pic>
      <p:sp>
        <p:nvSpPr>
          <p:cNvPr id="20" name="对话气泡: 圆角矩形 19"/>
          <p:cNvSpPr/>
          <p:nvPr/>
        </p:nvSpPr>
        <p:spPr>
          <a:xfrm>
            <a:off x="6232525" y="5217795"/>
            <a:ext cx="1761490" cy="516255"/>
          </a:xfrm>
          <a:prstGeom prst="wedgeRoundRectCallout">
            <a:avLst>
              <a:gd name="adj1" fmla="val 44700"/>
              <a:gd name="adj2" fmla="val -108917"/>
              <a:gd name="adj3" fmla="val 16667"/>
            </a:avLst>
          </a:prstGeom>
          <a:solidFill>
            <a:schemeClr val="tx1">
              <a:lumMod val="75000"/>
              <a:lumOff val="25000"/>
            </a:schemeClr>
          </a:solidFill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dirty="0">
                <a:solidFill>
                  <a:srgbClr val="FFFF00"/>
                </a:solidFill>
              </a:rPr>
              <a:t>点击开始选课</a:t>
            </a:r>
            <a:endParaRPr lang="zh-CN" dirty="0">
              <a:solidFill>
                <a:srgbClr val="FFFF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8803640" y="2413635"/>
            <a:ext cx="323850" cy="1657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8348980" y="2623185"/>
            <a:ext cx="805180" cy="3327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7700" y="1283335"/>
            <a:ext cx="10332085" cy="4902200"/>
          </a:xfrm>
          <a:prstGeom prst="rect">
            <a:avLst/>
          </a:prstGeom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>
          <a:xfrm>
            <a:off x="8610600" y="636460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88F8D02-9041-4C59-BC62-13DE0E5C671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63683" y="252859"/>
            <a:ext cx="872831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5" name="圆角矩形 1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3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47718" y="267581"/>
            <a:ext cx="1415764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选课操作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pic>
        <p:nvPicPr>
          <p:cNvPr id="17" name="Picture 2" descr="F:\2017图库\22170625宇航学院ppt\宋老师\北理工校徽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3538" y="241430"/>
            <a:ext cx="510410" cy="51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内容占位符 2"/>
          <p:cNvSpPr txBox="1"/>
          <p:nvPr/>
        </p:nvSpPr>
        <p:spPr bwMode="auto">
          <a:xfrm>
            <a:off x="356087" y="805203"/>
            <a:ext cx="11479826" cy="491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0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二</a:t>
            </a: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、界面说明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66975" y="1296035"/>
            <a:ext cx="708025" cy="403225"/>
          </a:xfrm>
          <a:prstGeom prst="rect">
            <a:avLst/>
          </a:prstGeom>
          <a:solidFill>
            <a:srgbClr val="FF0000">
              <a:alpha val="0"/>
            </a:srgbClr>
          </a:solidFill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对话气泡: 圆角矩形 2"/>
          <p:cNvSpPr/>
          <p:nvPr/>
        </p:nvSpPr>
        <p:spPr>
          <a:xfrm>
            <a:off x="2885440" y="561340"/>
            <a:ext cx="1456055" cy="553085"/>
          </a:xfrm>
          <a:prstGeom prst="wedgeRoundRectCallout">
            <a:avLst>
              <a:gd name="adj1" fmla="val -1880"/>
              <a:gd name="adj2" fmla="val 82914"/>
              <a:gd name="adj3" fmla="val 16667"/>
            </a:avLst>
          </a:prstGeom>
          <a:solidFill>
            <a:schemeClr val="tx1">
              <a:lumMod val="75000"/>
              <a:lumOff val="25000"/>
            </a:schemeClr>
          </a:solidFill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800" dirty="0">
                <a:solidFill>
                  <a:srgbClr val="FFFF00"/>
                </a:solidFill>
              </a:rPr>
              <a:t>培养计划外可选的课程</a:t>
            </a:r>
            <a:endParaRPr lang="zh-CN" altLang="en-US" sz="1800" dirty="0">
              <a:solidFill>
                <a:srgbClr val="FFFF00"/>
              </a:solidFill>
            </a:endParaRPr>
          </a:p>
        </p:txBody>
      </p:sp>
      <p:sp>
        <p:nvSpPr>
          <p:cNvPr id="13" name="对话气泡: 圆角矩形 12"/>
          <p:cNvSpPr/>
          <p:nvPr/>
        </p:nvSpPr>
        <p:spPr>
          <a:xfrm>
            <a:off x="5890260" y="628650"/>
            <a:ext cx="1474470" cy="589915"/>
          </a:xfrm>
          <a:prstGeom prst="wedgeRoundRectCallout">
            <a:avLst>
              <a:gd name="adj1" fmla="val -69599"/>
              <a:gd name="adj2" fmla="val 64667"/>
              <a:gd name="adj3" fmla="val 16667"/>
            </a:avLst>
          </a:prstGeom>
          <a:solidFill>
            <a:schemeClr val="tx1">
              <a:lumMod val="75000"/>
              <a:lumOff val="25000"/>
            </a:schemeClr>
          </a:solidFill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800" dirty="0">
                <a:solidFill>
                  <a:srgbClr val="FFFF00"/>
                </a:solidFill>
              </a:rPr>
              <a:t>可查询全校课程信息</a:t>
            </a:r>
            <a:endParaRPr lang="zh-CN" altLang="en-US" sz="1800" dirty="0">
              <a:solidFill>
                <a:srgbClr val="FFFF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53440" y="2963545"/>
            <a:ext cx="10126345" cy="1875155"/>
          </a:xfrm>
          <a:prstGeom prst="rect">
            <a:avLst/>
          </a:prstGeom>
          <a:solidFill>
            <a:srgbClr val="FF0000">
              <a:alpha val="0"/>
            </a:srgbClr>
          </a:solidFill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对话气泡: 圆角矩形 19"/>
          <p:cNvSpPr/>
          <p:nvPr/>
        </p:nvSpPr>
        <p:spPr>
          <a:xfrm>
            <a:off x="889000" y="1782445"/>
            <a:ext cx="1858010" cy="386080"/>
          </a:xfrm>
          <a:prstGeom prst="wedgeRoundRectCallout">
            <a:avLst>
              <a:gd name="adj1" fmla="val 54117"/>
              <a:gd name="adj2" fmla="val -74305"/>
              <a:gd name="adj3" fmla="val 16667"/>
            </a:avLst>
          </a:prstGeom>
          <a:solidFill>
            <a:schemeClr val="tx1">
              <a:lumMod val="75000"/>
              <a:lumOff val="25000"/>
            </a:schemeClr>
          </a:solidFill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sz="1800" dirty="0">
                <a:solidFill>
                  <a:srgbClr val="FFFF00"/>
                </a:solidFill>
              </a:rPr>
              <a:t>培养计划内课程</a:t>
            </a:r>
            <a:endParaRPr lang="zh-CN" sz="1800" dirty="0">
              <a:solidFill>
                <a:srgbClr val="FFFF00"/>
              </a:solidFill>
            </a:endParaRPr>
          </a:p>
        </p:txBody>
      </p:sp>
      <p:sp>
        <p:nvSpPr>
          <p:cNvPr id="10" name="对话气泡: 圆角矩形 12"/>
          <p:cNvSpPr/>
          <p:nvPr/>
        </p:nvSpPr>
        <p:spPr>
          <a:xfrm>
            <a:off x="1102995" y="3975735"/>
            <a:ext cx="1430020" cy="431165"/>
          </a:xfrm>
          <a:prstGeom prst="wedgeRoundRectCallout">
            <a:avLst>
              <a:gd name="adj1" fmla="val 77467"/>
              <a:gd name="adj2" fmla="val -37189"/>
              <a:gd name="adj3" fmla="val 16667"/>
            </a:avLst>
          </a:prstGeom>
          <a:solidFill>
            <a:schemeClr val="tx1">
              <a:lumMod val="75000"/>
              <a:lumOff val="25000"/>
            </a:schemeClr>
          </a:solidFill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sz="1800" dirty="0">
                <a:solidFill>
                  <a:srgbClr val="FFFF00"/>
                </a:solidFill>
              </a:rPr>
              <a:t>课程信息</a:t>
            </a:r>
            <a:endParaRPr lang="zh-CN" sz="1800" dirty="0">
              <a:solidFill>
                <a:srgbClr val="FFFF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53440" y="2416175"/>
            <a:ext cx="6670040" cy="309880"/>
          </a:xfrm>
          <a:prstGeom prst="rect">
            <a:avLst/>
          </a:prstGeom>
          <a:solidFill>
            <a:srgbClr val="FF0000">
              <a:alpha val="0"/>
            </a:srgbClr>
          </a:solidFill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对话气泡: 圆角矩形 12"/>
          <p:cNvSpPr/>
          <p:nvPr/>
        </p:nvSpPr>
        <p:spPr>
          <a:xfrm>
            <a:off x="7720330" y="1871345"/>
            <a:ext cx="1788795" cy="453390"/>
          </a:xfrm>
          <a:prstGeom prst="wedgeRoundRectCallout">
            <a:avLst>
              <a:gd name="adj1" fmla="val -69985"/>
              <a:gd name="adj2" fmla="val 57002"/>
              <a:gd name="adj3" fmla="val 16667"/>
            </a:avLst>
          </a:prstGeom>
          <a:solidFill>
            <a:schemeClr val="tx1">
              <a:lumMod val="75000"/>
              <a:lumOff val="25000"/>
            </a:schemeClr>
          </a:solidFill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1800" dirty="0">
                <a:solidFill>
                  <a:srgbClr val="FFFF00"/>
                </a:solidFill>
              </a:rPr>
              <a:t>精确查询课程</a:t>
            </a:r>
            <a:endParaRPr lang="zh-CN" altLang="en-US" sz="1800" dirty="0">
              <a:solidFill>
                <a:srgbClr val="FFFF00"/>
              </a:solidFill>
            </a:endParaRPr>
          </a:p>
        </p:txBody>
      </p:sp>
      <p:sp>
        <p:nvSpPr>
          <p:cNvPr id="24" name="对话气泡: 圆角矩形 12"/>
          <p:cNvSpPr/>
          <p:nvPr/>
        </p:nvSpPr>
        <p:spPr>
          <a:xfrm>
            <a:off x="4341495" y="1831975"/>
            <a:ext cx="1675765" cy="403860"/>
          </a:xfrm>
          <a:prstGeom prst="wedgeRoundRectCallout">
            <a:avLst>
              <a:gd name="adj1" fmla="val -34615"/>
              <a:gd name="adj2" fmla="val -84905"/>
              <a:gd name="adj3" fmla="val 16667"/>
            </a:avLst>
          </a:prstGeom>
          <a:solidFill>
            <a:schemeClr val="tx1">
              <a:lumMod val="75000"/>
              <a:lumOff val="25000"/>
            </a:schemeClr>
          </a:solidFill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1800" dirty="0">
                <a:solidFill>
                  <a:srgbClr val="FFFF00"/>
                </a:solidFill>
              </a:rPr>
              <a:t>已选中的课程</a:t>
            </a:r>
            <a:endParaRPr lang="zh-CN" altLang="en-US" sz="1800" dirty="0">
              <a:solidFill>
                <a:srgbClr val="FFFF00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0022205" y="1727835"/>
            <a:ext cx="804545" cy="2393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59455" y="1296035"/>
            <a:ext cx="812800" cy="403225"/>
          </a:xfrm>
          <a:prstGeom prst="rect">
            <a:avLst/>
          </a:prstGeom>
          <a:solidFill>
            <a:srgbClr val="FF0000">
              <a:alpha val="0"/>
            </a:srgbClr>
          </a:solidFill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137025" y="1296035"/>
            <a:ext cx="708025" cy="403225"/>
          </a:xfrm>
          <a:prstGeom prst="rect">
            <a:avLst/>
          </a:prstGeom>
          <a:solidFill>
            <a:srgbClr val="FF0000">
              <a:alpha val="0"/>
            </a:srgbClr>
          </a:solidFill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951730" y="1296035"/>
            <a:ext cx="765810" cy="403225"/>
          </a:xfrm>
          <a:prstGeom prst="rect">
            <a:avLst/>
          </a:prstGeom>
          <a:solidFill>
            <a:srgbClr val="FF0000">
              <a:alpha val="0"/>
            </a:srgbClr>
          </a:solidFill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7700" y="1507490"/>
            <a:ext cx="9095740" cy="4370705"/>
          </a:xfrm>
          <a:prstGeom prst="rect">
            <a:avLst/>
          </a:prstGeom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>
          <a:xfrm>
            <a:off x="8610600" y="636460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88F8D02-9041-4C59-BC62-13DE0E5C671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63683" y="252859"/>
            <a:ext cx="872831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5" name="圆角矩形 1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3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47718" y="267581"/>
            <a:ext cx="1415764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marR="0" indent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kern="0" cap="none" spc="0" normalizeH="0" baseline="0" noProof="0" dirty="0">
                <a:solidFill>
                  <a:srgbClr val="44546A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选课操作</a:t>
            </a:r>
            <a:endParaRPr kumimoji="0" lang="zh-CN" altLang="en-US" sz="2400" b="1" i="0" kern="0" cap="none" spc="0" normalizeH="0" baseline="0" noProof="0" dirty="0">
              <a:solidFill>
                <a:srgbClr val="44546A"/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pic>
        <p:nvPicPr>
          <p:cNvPr id="17" name="Picture 2" descr="F:\2017图库\22170625宇航学院ppt\宋老师\北理工校徽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3538" y="241430"/>
            <a:ext cx="510410" cy="51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内容占位符 2"/>
          <p:cNvSpPr txBox="1"/>
          <p:nvPr/>
        </p:nvSpPr>
        <p:spPr bwMode="auto">
          <a:xfrm>
            <a:off x="356087" y="805203"/>
            <a:ext cx="11479826" cy="491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0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三</a:t>
            </a: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sz="2000" b="1">
                <a:latin typeface="+mj-ea"/>
                <a:ea typeface="+mj-ea"/>
                <a:sym typeface="+mn-ea"/>
              </a:rPr>
              <a:t>搜索</a:t>
            </a:r>
            <a:r>
              <a:rPr lang="zh-CN" sz="2000" b="1">
                <a:latin typeface="+mj-ea"/>
                <a:ea typeface="+mj-ea"/>
                <a:sym typeface="+mn-ea"/>
              </a:rPr>
              <a:t>课程，选择教学班，确认选择，选课成功</a:t>
            </a:r>
            <a:endParaRPr lang="zh-CN" altLang="en-US" sz="2000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对话气泡: 圆角矩形 12"/>
          <p:cNvSpPr/>
          <p:nvPr/>
        </p:nvSpPr>
        <p:spPr>
          <a:xfrm>
            <a:off x="7426960" y="3529330"/>
            <a:ext cx="1857375" cy="601345"/>
          </a:xfrm>
          <a:prstGeom prst="wedgeRoundRectCallout">
            <a:avLst>
              <a:gd name="adj1" fmla="val 43134"/>
              <a:gd name="adj2" fmla="val -96884"/>
              <a:gd name="adj3" fmla="val 16667"/>
            </a:avLst>
          </a:prstGeom>
          <a:solidFill>
            <a:schemeClr val="tx1">
              <a:lumMod val="75000"/>
              <a:lumOff val="25000"/>
            </a:schemeClr>
          </a:solidFill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800" dirty="0">
                <a:solidFill>
                  <a:srgbClr val="FFFF00"/>
                </a:solidFill>
              </a:rPr>
              <a:t>预选时，点击</a:t>
            </a:r>
            <a:r>
              <a:rPr lang="en-US" altLang="zh-CN" sz="1800" dirty="0">
                <a:solidFill>
                  <a:srgbClr val="FFFF00"/>
                </a:solidFill>
              </a:rPr>
              <a:t>“</a:t>
            </a:r>
            <a:r>
              <a:rPr lang="zh-CN" altLang="en-US" sz="1800" dirty="0">
                <a:solidFill>
                  <a:srgbClr val="FFFF00"/>
                </a:solidFill>
              </a:rPr>
              <a:t>预选</a:t>
            </a:r>
            <a:r>
              <a:rPr lang="en-US" altLang="zh-CN" sz="1800" dirty="0">
                <a:solidFill>
                  <a:srgbClr val="FFFF00"/>
                </a:solidFill>
              </a:rPr>
              <a:t>”</a:t>
            </a:r>
            <a:r>
              <a:rPr lang="zh-CN" altLang="en-US" sz="1800" dirty="0">
                <a:solidFill>
                  <a:srgbClr val="FFFF00"/>
                </a:solidFill>
              </a:rPr>
              <a:t>进行选课</a:t>
            </a:r>
            <a:endParaRPr lang="zh-CN" altLang="en-US" sz="1800" dirty="0">
              <a:solidFill>
                <a:srgbClr val="FFFF00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9284335" y="2167890"/>
            <a:ext cx="804545" cy="1568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3" name="组合 32"/>
          <p:cNvGrpSpPr/>
          <p:nvPr/>
        </p:nvGrpSpPr>
        <p:grpSpPr>
          <a:xfrm>
            <a:off x="9991090" y="1068070"/>
            <a:ext cx="1946275" cy="2935804"/>
            <a:chOff x="8518035" y="1902443"/>
            <a:chExt cx="2743200" cy="3057267"/>
          </a:xfrm>
        </p:grpSpPr>
        <p:sp>
          <p:nvSpPr>
            <p:cNvPr id="36" name="矩形: 圆角 24"/>
            <p:cNvSpPr/>
            <p:nvPr/>
          </p:nvSpPr>
          <p:spPr>
            <a:xfrm>
              <a:off x="8518035" y="1902443"/>
              <a:ext cx="2743200" cy="3057267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659184" y="2215426"/>
              <a:ext cx="2473176" cy="2535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fontAlgn="auto">
                <a:lnSpc>
                  <a:spcPct val="120000"/>
                </a:lnSpc>
              </a:pPr>
              <a:r>
                <a:rPr lang="zh-CN" altLang="en-US" b="1" dirty="0"/>
                <a:t>       </a:t>
              </a:r>
              <a:r>
                <a:rPr lang="zh-CN" altLang="en-US" sz="1800" b="1" dirty="0"/>
                <a:t>注：</a:t>
              </a:r>
              <a:r>
                <a:rPr lang="zh-CN" altLang="en-US" sz="1800" dirty="0"/>
                <a:t>学生选课是基于个人培养计划内课程进行选课，</a:t>
              </a:r>
              <a:r>
                <a:rPr lang="zh-CN" altLang="en-US" sz="1800" dirty="0">
                  <a:solidFill>
                    <a:srgbClr val="FF0000"/>
                  </a:solidFill>
                </a:rPr>
                <a:t>在培养计划外的课程也可直接选课</a:t>
              </a:r>
              <a:r>
                <a:rPr lang="zh-CN" altLang="en-US" sz="1800" dirty="0">
                  <a:solidFill>
                    <a:schemeClr val="tx1"/>
                  </a:solidFill>
                </a:rPr>
                <a:t>。</a:t>
              </a:r>
              <a:endParaRPr lang="zh-CN" alt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3556000" y="3291205"/>
            <a:ext cx="5080000" cy="383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3455" y="4496435"/>
            <a:ext cx="2200910" cy="10699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对话气泡: 圆角矩形 12"/>
          <p:cNvSpPr/>
          <p:nvPr/>
        </p:nvSpPr>
        <p:spPr>
          <a:xfrm>
            <a:off x="9991090" y="5422265"/>
            <a:ext cx="1535430" cy="601345"/>
          </a:xfrm>
          <a:prstGeom prst="wedgeRoundRectCallout">
            <a:avLst>
              <a:gd name="adj1" fmla="val 43134"/>
              <a:gd name="adj2" fmla="val -96884"/>
              <a:gd name="adj3" fmla="val 16667"/>
            </a:avLst>
          </a:prstGeom>
          <a:solidFill>
            <a:schemeClr val="tx1">
              <a:lumMod val="75000"/>
              <a:lumOff val="25000"/>
            </a:schemeClr>
          </a:solidFill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sz="1800" dirty="0">
                <a:solidFill>
                  <a:srgbClr val="FFFF00"/>
                </a:solidFill>
              </a:rPr>
              <a:t>正选时，图标变为</a:t>
            </a:r>
            <a:r>
              <a:rPr lang="en-US" altLang="zh-CN" sz="1800" dirty="0">
                <a:solidFill>
                  <a:srgbClr val="FFFF00"/>
                </a:solidFill>
              </a:rPr>
              <a:t>“</a:t>
            </a:r>
            <a:r>
              <a:rPr lang="zh-CN" altLang="en-US" sz="1800" dirty="0">
                <a:solidFill>
                  <a:srgbClr val="FFFF00"/>
                </a:solidFill>
              </a:rPr>
              <a:t>选课</a:t>
            </a:r>
            <a:r>
              <a:rPr lang="en-US" altLang="zh-CN" sz="1800" dirty="0">
                <a:solidFill>
                  <a:srgbClr val="FFFF00"/>
                </a:solidFill>
              </a:rPr>
              <a:t>”</a:t>
            </a:r>
            <a:endParaRPr lang="en-US" altLang="zh-CN" sz="1800" dirty="0">
              <a:solidFill>
                <a:srgbClr val="FFFF00"/>
              </a:solidFill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>
            <a:off x="9315450" y="3241675"/>
            <a:ext cx="1090930" cy="113855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8825230" y="1931670"/>
            <a:ext cx="757555" cy="1149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69645" y="1953895"/>
            <a:ext cx="10493375" cy="32918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88F8D02-9041-4C59-BC62-13DE0E5C671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63683" y="252859"/>
            <a:ext cx="872831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5" name="圆角矩形 1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3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47718" y="267581"/>
            <a:ext cx="1415764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marR="0" indent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kern="0" cap="none" spc="0" normalizeH="0" baseline="0" noProof="0" dirty="0">
                <a:solidFill>
                  <a:srgbClr val="44546A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选课操作</a:t>
            </a:r>
            <a:endParaRPr kumimoji="0" lang="zh-CN" altLang="en-US" sz="2400" b="1" i="0" kern="0" cap="none" spc="0" normalizeH="0" baseline="0" noProof="0" dirty="0">
              <a:solidFill>
                <a:srgbClr val="44546A"/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pic>
        <p:nvPicPr>
          <p:cNvPr id="17" name="Picture 2" descr="F:\2017图库\22170625宇航学院ppt\宋老师\北理工校徽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3538" y="241430"/>
            <a:ext cx="510410" cy="51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内容占位符 2"/>
          <p:cNvSpPr txBox="1"/>
          <p:nvPr/>
        </p:nvSpPr>
        <p:spPr bwMode="auto">
          <a:xfrm>
            <a:off x="299375" y="1079864"/>
            <a:ext cx="11594419" cy="446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 algn="l">
              <a:defRPr/>
            </a:pPr>
            <a:r>
              <a:rPr lang="zh-CN" altLang="en-US" sz="2000" b="1" kern="0" dirty="0">
                <a:solidFill>
                  <a:prstClr val="black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四、选课成功后，可在该界面查询到已选课程。点击</a:t>
            </a:r>
            <a:r>
              <a:rPr lang="en-US" altLang="zh-CN" sz="2000" b="1" kern="0" dirty="0">
                <a:solidFill>
                  <a:prstClr val="black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en-US" sz="2000" b="1" kern="0" dirty="0">
                <a:solidFill>
                  <a:prstClr val="black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退选</a:t>
            </a:r>
            <a:r>
              <a:rPr lang="en-US" altLang="zh-CN" sz="2000" b="1" kern="0" dirty="0">
                <a:solidFill>
                  <a:prstClr val="black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en-US" sz="2000" b="1" kern="0" dirty="0">
                <a:solidFill>
                  <a:prstClr val="black"/>
                </a:solidFill>
                <a:latin typeface="微软雅黑" panose="020B0503020204020204" pitchFamily="34" charset="-122"/>
                <a:cs typeface="Times New Roman" panose="02020603050405020304" pitchFamily="18" charset="0"/>
              </a:rPr>
              <a:t>可进行退课。</a:t>
            </a:r>
            <a:endParaRPr lang="zh-CN" altLang="en-US" sz="2000" b="1" kern="0" dirty="0">
              <a:solidFill>
                <a:prstClr val="black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645" y="1953895"/>
            <a:ext cx="10683875" cy="506095"/>
          </a:xfrm>
          <a:prstGeom prst="rect">
            <a:avLst/>
          </a:prstGeom>
        </p:spPr>
      </p:pic>
      <p:sp>
        <p:nvSpPr>
          <p:cNvPr id="20" name="对话气泡: 圆角矩形 19"/>
          <p:cNvSpPr/>
          <p:nvPr/>
        </p:nvSpPr>
        <p:spPr>
          <a:xfrm>
            <a:off x="10194925" y="4702810"/>
            <a:ext cx="1593215" cy="620395"/>
          </a:xfrm>
          <a:prstGeom prst="wedgeRoundRectCallout">
            <a:avLst>
              <a:gd name="adj1" fmla="val -48007"/>
              <a:gd name="adj2" fmla="val -97594"/>
              <a:gd name="adj3" fmla="val 16667"/>
            </a:avLst>
          </a:prstGeom>
          <a:solidFill>
            <a:schemeClr val="tx1">
              <a:lumMod val="75000"/>
              <a:lumOff val="25000"/>
            </a:schemeClr>
          </a:solidFill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dirty="0">
                <a:solidFill>
                  <a:srgbClr val="FFFF00"/>
                </a:solidFill>
              </a:rPr>
              <a:t>点击</a:t>
            </a:r>
            <a:r>
              <a:rPr lang="en-US" altLang="zh-CN" dirty="0">
                <a:solidFill>
                  <a:srgbClr val="FFFF00"/>
                </a:solidFill>
              </a:rPr>
              <a:t>“</a:t>
            </a:r>
            <a:r>
              <a:rPr lang="zh-CN" altLang="en-US" dirty="0">
                <a:solidFill>
                  <a:srgbClr val="FFFF00"/>
                </a:solidFill>
              </a:rPr>
              <a:t>退选</a:t>
            </a:r>
            <a:r>
              <a:rPr lang="en-US" altLang="zh-CN" dirty="0">
                <a:solidFill>
                  <a:srgbClr val="FFFF00"/>
                </a:solidFill>
              </a:rPr>
              <a:t>”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33265" y="1887855"/>
            <a:ext cx="919480" cy="608330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9985375" y="2496820"/>
            <a:ext cx="1399540" cy="172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:wipe/>
      </p:transition>
    </mc:Choice>
    <mc:Fallback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5185" y="1619250"/>
            <a:ext cx="9535160" cy="4544695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10037445" y="3261995"/>
            <a:ext cx="323850" cy="699770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88F8D02-9041-4C59-BC62-13DE0E5C671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63683" y="252859"/>
            <a:ext cx="872831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5" name="圆角矩形 1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3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47718" y="267581"/>
            <a:ext cx="1415764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marR="0" indent="0"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kern="0" cap="none" spc="0" normalizeH="0" baseline="0" noProof="0" dirty="0">
                <a:solidFill>
                  <a:srgbClr val="44546A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选课操作</a:t>
            </a:r>
            <a:endParaRPr kumimoji="0" lang="zh-CN" altLang="en-US" sz="2400" b="1" i="0" kern="0" cap="none" spc="0" normalizeH="0" baseline="0" noProof="0" dirty="0">
              <a:solidFill>
                <a:srgbClr val="44546A"/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pic>
        <p:nvPicPr>
          <p:cNvPr id="17" name="Picture 2" descr="F:\2017图库\22170625宇航学院ppt\宋老师\北理工校徽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3538" y="241430"/>
            <a:ext cx="510410" cy="51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内容占位符 2"/>
          <p:cNvSpPr txBox="1"/>
          <p:nvPr/>
        </p:nvSpPr>
        <p:spPr bwMode="auto">
          <a:xfrm>
            <a:off x="327950" y="1088119"/>
            <a:ext cx="11594419" cy="446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 algn="l"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五、</a:t>
            </a:r>
            <a:r>
              <a:rPr lang="zh-CN" sz="2000" b="1">
                <a:latin typeface="+mj-ea"/>
                <a:ea typeface="+mj-ea"/>
                <a:sym typeface="+mn-ea"/>
              </a:rPr>
              <a:t>点击屏幕右侧图标，可以回到主页，可以查看我的课表以及退课日志。</a:t>
            </a:r>
            <a:endParaRPr lang="zh-CN" altLang="zh-CN" sz="2000" b="1" kern="0" dirty="0">
              <a:solidFill>
                <a:prstClr val="black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2" name="对话气泡: 圆角矩形 21"/>
          <p:cNvSpPr/>
          <p:nvPr/>
        </p:nvSpPr>
        <p:spPr>
          <a:xfrm>
            <a:off x="10271760" y="2506980"/>
            <a:ext cx="1395730" cy="504190"/>
          </a:xfrm>
          <a:prstGeom prst="wedgeRoundRectCallout">
            <a:avLst>
              <a:gd name="adj1" fmla="val -50111"/>
              <a:gd name="adj2" fmla="val 111550"/>
              <a:gd name="adj3" fmla="val 16667"/>
            </a:avLst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b="1" kern="100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返回首页</a:t>
            </a:r>
            <a:endParaRPr lang="zh-CN" altLang="en-US" sz="1600" b="1" kern="100" dirty="0">
              <a:solidFill>
                <a:srgbClr val="FFFF00"/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对话气泡: 圆角矩形 21"/>
          <p:cNvSpPr/>
          <p:nvPr/>
        </p:nvSpPr>
        <p:spPr>
          <a:xfrm>
            <a:off x="8168640" y="3845560"/>
            <a:ext cx="1666240" cy="464185"/>
          </a:xfrm>
          <a:prstGeom prst="wedgeRoundRectCallout">
            <a:avLst>
              <a:gd name="adj1" fmla="val 64367"/>
              <a:gd name="adj2" fmla="val -88850"/>
              <a:gd name="adj3" fmla="val 16667"/>
            </a:avLst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b="1" kern="100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查看我的课表</a:t>
            </a:r>
            <a:endParaRPr lang="zh-CN" altLang="en-US" sz="1600" b="1" kern="100" dirty="0">
              <a:solidFill>
                <a:srgbClr val="FFFF00"/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对话气泡: 圆角矩形 21"/>
          <p:cNvSpPr/>
          <p:nvPr/>
        </p:nvSpPr>
        <p:spPr>
          <a:xfrm>
            <a:off x="10175875" y="4193540"/>
            <a:ext cx="1588135" cy="465455"/>
          </a:xfrm>
          <a:prstGeom prst="wedgeRoundRectCallout">
            <a:avLst>
              <a:gd name="adj1" fmla="val -43282"/>
              <a:gd name="adj2" fmla="val -106070"/>
              <a:gd name="adj3" fmla="val 16667"/>
            </a:avLst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b="1" kern="100" dirty="0">
                <a:solidFill>
                  <a:srgbClr val="FFFF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查看退课日志</a:t>
            </a:r>
            <a:endParaRPr lang="zh-CN" altLang="en-US" sz="1600" b="1" kern="100" dirty="0">
              <a:solidFill>
                <a:srgbClr val="FFFF00"/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007475" y="2018030"/>
            <a:ext cx="728345" cy="172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677</Words>
  <Application>WPS 演示</Application>
  <PresentationFormat>宽屏</PresentationFormat>
  <Paragraphs>132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Arial</vt:lpstr>
      <vt:lpstr>宋体</vt:lpstr>
      <vt:lpstr>Wingdings</vt:lpstr>
      <vt:lpstr>微软雅黑</vt:lpstr>
      <vt:lpstr>Segoe UI Semilight</vt:lpstr>
      <vt:lpstr>Times New Roman</vt:lpstr>
      <vt:lpstr>等线</vt:lpstr>
      <vt:lpstr>Century Gothic</vt:lpstr>
      <vt:lpstr>Calibri</vt:lpstr>
      <vt:lpstr>华文楷体</vt:lpstr>
      <vt:lpstr>Arial Unicode MS</vt:lpstr>
      <vt:lpstr>Century Gothic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 PLUS</dc:creator>
  <cp:lastModifiedBy>PYN</cp:lastModifiedBy>
  <cp:revision>576</cp:revision>
  <dcterms:created xsi:type="dcterms:W3CDTF">2015-04-07T16:28:00Z</dcterms:created>
  <dcterms:modified xsi:type="dcterms:W3CDTF">2021-01-12T07:26:16Z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