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457" r:id="rId6"/>
    <p:sldId id="436" r:id="rId7"/>
    <p:sldId id="438" r:id="rId8"/>
    <p:sldId id="445" r:id="rId9"/>
    <p:sldId id="452" r:id="rId10"/>
    <p:sldId id="449" r:id="rId11"/>
    <p:sldId id="458" r:id="rId12"/>
    <p:sldId id="453" r:id="rId13"/>
    <p:sldId id="454" r:id="rId14"/>
    <p:sldId id="455" r:id="rId15"/>
    <p:sldId id="456" r:id="rId16"/>
    <p:sldId id="444" r:id="rId17"/>
    <p:sldId id="33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yn" initials="p" lastIdx="1" clrIdx="0"/>
  <p:cmAuthor id="2" name="PYN" initials="py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F4"/>
    <a:srgbClr val="2F5597"/>
    <a:srgbClr val="A2A2A2"/>
    <a:srgbClr val="EBE9DC"/>
    <a:srgbClr val="540000"/>
    <a:srgbClr val="AD1C21"/>
    <a:srgbClr val="7B1216"/>
    <a:srgbClr val="BAB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6181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>
        <p:guide orient="horz" pos="2195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A3F-A82B-43BF-B18C-5608A05C57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530F0D-1A5A-4EA2-B28F-0EC912CB6B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530F0D-1A5A-4EA2-B28F-0EC912CB6B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530F0D-1A5A-4EA2-B28F-0EC912CB6B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D1FC-2A5B-4C95-8CE9-F3CB841FBBC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0490-5044-4994-828C-2E3DC0D547A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94E3-64D5-4D78-B37B-4C3669BB37D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1285-A630-46EC-8BA7-6409C7E142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7F4-7BDC-4454-B585-4EEFB9BA62B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BE8E-9327-44E6-9751-A210194C807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D021-9B31-410C-B370-78261959A00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D4F1-FCB3-40F0-8B2F-90F3A385F2A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CCB9-914E-44CD-8C8C-09164F0BDDB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01A8-272F-4674-B1F3-C8E788D6655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2D2F-5907-46AB-9333-B86082E28F3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FE7C-679A-4E37-921B-F29DD9859E3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hyperlink" Target="http://jxzx.bit.edu.cn/" TargetMode="Externa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hyperlink" Target="http://10.0.2.23:8801/xsxkapp/sys/xsxkapp/*default/index.do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-8551" y="4672004"/>
            <a:ext cx="12192000" cy="12342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848685" y="2162779"/>
            <a:ext cx="9325610" cy="119761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72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英语免修申请操作指南</a:t>
            </a:r>
            <a:endParaRPr lang="zh-CN" altLang="en-US" sz="7200" b="1" dirty="0">
              <a:ln w="0"/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05" y="4674641"/>
            <a:ext cx="1263316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框 45"/>
          <p:cNvSpPr txBox="1"/>
          <p:nvPr/>
        </p:nvSpPr>
        <p:spPr>
          <a:xfrm>
            <a:off x="4264497" y="4935188"/>
            <a:ext cx="3705005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北京理工大学</a:t>
            </a:r>
            <a:endParaRPr lang="zh-CN" altLang="en-US" sz="4000" spc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9022">
        <p14:prism isInverted="1" isContent="1"/>
      </p:transition>
    </mc:Choice>
    <mc:Fallback>
      <p:transition spd="slow" advTm="5902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8460" y="252730"/>
            <a:ext cx="8003540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2399665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登录</a:t>
            </a:r>
            <a:r>
              <a:rPr lang="en-US" altLang="zh-CN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北理客户端</a:t>
            </a:r>
            <a:endParaRPr lang="zh-CN" altLang="en-US" sz="2400" b="1" kern="0" dirty="0">
              <a:solidFill>
                <a:srgbClr val="44546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27951" y="1088119"/>
            <a:ext cx="11479826" cy="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一、第一步：登录手机端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北理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手机号码认证请使用学校电子身份认证注册中心绑定的手机号。</a:t>
            </a:r>
            <a:endParaRPr lang="en-US" altLang="zh-CN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l"/>
              <a:defRPr/>
            </a:pPr>
            <a:endParaRPr lang="en-US" altLang="zh-CN" sz="20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31" y="1613410"/>
            <a:ext cx="2743200" cy="49585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05" y="1623810"/>
            <a:ext cx="2743200" cy="4948305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>
          <a:xfrm>
            <a:off x="4571184" y="3396354"/>
            <a:ext cx="1463040" cy="491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9259570" y="2237740"/>
            <a:ext cx="2770505" cy="2632710"/>
            <a:chOff x="8518035" y="1902443"/>
            <a:chExt cx="2743200" cy="3057267"/>
          </a:xfrm>
        </p:grpSpPr>
        <p:sp>
          <p:nvSpPr>
            <p:cNvPr id="25" name="矩形: 圆角 24"/>
            <p:cNvSpPr/>
            <p:nvPr/>
          </p:nvSpPr>
          <p:spPr>
            <a:xfrm>
              <a:off x="8518035" y="1902443"/>
              <a:ext cx="2743200" cy="305726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18214" y="2224951"/>
              <a:ext cx="2473176" cy="2482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 dirty="0"/>
                <a:t>      注： </a:t>
              </a:r>
              <a:r>
                <a:rPr lang="zh-CN" dirty="0">
                  <a:solidFill>
                    <a:srgbClr val="FF0000"/>
                  </a:solidFill>
                </a:rPr>
                <a:t>同学们登录以下网址，下载</a:t>
              </a:r>
              <a:r>
                <a:rPr lang="en-US" altLang="zh-CN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【</a:t>
              </a:r>
              <a:r>
                <a:rPr lang="en-US" altLang="zh-CN" kern="0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i</a:t>
              </a:r>
              <a:r>
                <a:rPr lang="zh-CN" altLang="en-US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北理</a:t>
              </a:r>
              <a:r>
                <a:rPr lang="en-US" altLang="zh-CN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】</a:t>
              </a:r>
              <a:r>
                <a:rPr lang="zh-CN" altLang="en-US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。</a:t>
              </a:r>
              <a:r>
                <a:rPr lang="zh-CN" u="sng" dirty="0">
                  <a:solidFill>
                    <a:schemeClr val="accent1"/>
                  </a:solidFill>
                </a:rPr>
                <a:t>https://itc.bit.edu.cn/tzgg/8e8fcbed49ef45cf9627333b02137d33.htm</a:t>
              </a:r>
              <a:endParaRPr lang="zh-CN" u="sng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8460" y="252730"/>
            <a:ext cx="8003540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2296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英语免修免考申请操作</a:t>
            </a:r>
            <a:endParaRPr lang="zh-CN" altLang="en-US" sz="2400" b="1" kern="0" dirty="0">
              <a:solidFill>
                <a:srgbClr val="44546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56087" y="1019106"/>
            <a:ext cx="11479826" cy="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二、点击“研究生免修免考申请”。找到所要免修的课程，选择“申请依据”，然后点击“申请免修”。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6" y="1350945"/>
            <a:ext cx="2873828" cy="55045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364" y="4378638"/>
            <a:ext cx="1877731" cy="7132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441" y="4144345"/>
            <a:ext cx="1627773" cy="7559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22918" y="2036618"/>
            <a:ext cx="528446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22918" y="3086100"/>
            <a:ext cx="528446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8460" y="252730"/>
            <a:ext cx="8003540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2296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英语免修免考申请操作</a:t>
            </a:r>
            <a:endParaRPr lang="zh-CN" altLang="en-US" sz="2400" b="1" kern="0" dirty="0">
              <a:solidFill>
                <a:srgbClr val="44546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56087" y="993993"/>
            <a:ext cx="11479826" cy="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三、填写申请理由并上传英语免修证明材料，核对无误后，点击“提交”。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910" y="1485109"/>
            <a:ext cx="2887826" cy="5304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412" y="3838526"/>
            <a:ext cx="1627773" cy="755970"/>
          </a:xfrm>
          <a:prstGeom prst="rect">
            <a:avLst/>
          </a:prstGeom>
        </p:spPr>
      </p:pic>
      <p:sp>
        <p:nvSpPr>
          <p:cNvPr id="18" name="对话气泡: 圆角矩形 22"/>
          <p:cNvSpPr/>
          <p:nvPr/>
        </p:nvSpPr>
        <p:spPr>
          <a:xfrm>
            <a:off x="7299007" y="5596638"/>
            <a:ext cx="1782445" cy="551180"/>
          </a:xfrm>
          <a:prstGeom prst="wedgeRoundRectCallout">
            <a:avLst>
              <a:gd name="adj1" fmla="val -50444"/>
              <a:gd name="adj2" fmla="val 96357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核对无误后，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点击「提交」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2"/>
          <p:cNvSpPr/>
          <p:nvPr/>
        </p:nvSpPr>
        <p:spPr>
          <a:xfrm>
            <a:off x="2691488" y="5015623"/>
            <a:ext cx="1589347" cy="551180"/>
          </a:xfrm>
          <a:prstGeom prst="wedgeRoundRectCallout">
            <a:avLst>
              <a:gd name="adj1" fmla="val 50424"/>
              <a:gd name="adj2" fmla="val 98835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上传免修证明材料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83927" y="2036618"/>
            <a:ext cx="685800" cy="16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87836" y="2317173"/>
            <a:ext cx="581891" cy="166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8460" y="252730"/>
            <a:ext cx="8003540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2296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英语免修免考申请操作</a:t>
            </a:r>
            <a:endParaRPr lang="zh-CN" altLang="en-US" sz="2400" b="1" kern="0" dirty="0">
              <a:solidFill>
                <a:srgbClr val="44546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56087" y="993993"/>
            <a:ext cx="11479826" cy="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三、提交申请后，审核状态变为“待院系审核”。可随时登录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sz="2000" b="1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北理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关注审核状态。</a:t>
            </a:r>
            <a:endParaRPr lang="en-US" altLang="zh-CN" sz="20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85" y="1347479"/>
            <a:ext cx="2879822" cy="55105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83927" y="2057400"/>
            <a:ext cx="727364" cy="491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3683" y="252859"/>
            <a:ext cx="872831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官方网站与公众号</a:t>
            </a:r>
            <a:endParaRPr lang="zh-CN" altLang="en-US" sz="2400" b="1" kern="0" dirty="0">
              <a:solidFill>
                <a:srgbClr val="44546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66907" y="1125987"/>
            <a:ext cx="11479826" cy="145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defRPr/>
            </a:pPr>
            <a:r>
              <a:rPr lang="zh-CN" altLang="zh-CN" sz="2000" b="1" kern="0" dirty="0">
                <a:latin typeface="微软雅黑" panose="020B0503020204020204" pitchFamily="34" charset="-122"/>
                <a:cs typeface="Times New Roman" panose="02020603050405020304" pitchFamily="18" charset="0"/>
              </a:rPr>
              <a:t>选课通知请关注教学运行与考务中心网站和公众号</a:t>
            </a:r>
            <a:endParaRPr lang="en-US" altLang="zh-CN" sz="2000" b="1" kern="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defRPr/>
            </a:pPr>
            <a:r>
              <a:rPr lang="zh-CN" altLang="zh-CN" sz="2000" kern="0" dirty="0">
                <a:latin typeface="微软雅黑" panose="020B0503020204020204" pitchFamily="34" charset="-122"/>
                <a:cs typeface="Times New Roman" panose="02020603050405020304" pitchFamily="18" charset="0"/>
              </a:rPr>
              <a:t>教学运行与考务中心网址 </a:t>
            </a:r>
            <a:r>
              <a:rPr lang="en-US" altLang="zh-CN" sz="2000" u="sng" kern="100" dirty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  <a:hlinkClick r:id="rId2"/>
              </a:rPr>
              <a:t>http://jxzx.bit.edu.cn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defRPr/>
            </a:pPr>
            <a:r>
              <a:rPr lang="zh-CN" altLang="zh-CN" sz="2000" kern="100" dirty="0">
                <a:effectLst/>
                <a:latin typeface="+mn-ea"/>
                <a:cs typeface="Times New Roman" panose="02020603050405020304" pitchFamily="18" charset="0"/>
              </a:rPr>
              <a:t>公众号名称：</a:t>
            </a:r>
            <a:r>
              <a:rPr lang="zh-CN" altLang="zh-CN" sz="2000" kern="100" dirty="0">
                <a:solidFill>
                  <a:srgbClr val="353535"/>
                </a:solidFill>
                <a:effectLst/>
                <a:latin typeface="+mn-ea"/>
                <a:cs typeface="Times New Roman" panose="02020603050405020304" pitchFamily="18" charset="0"/>
              </a:rPr>
              <a:t>北理教学中心</a:t>
            </a:r>
            <a:endParaRPr lang="zh-CN" altLang="zh-CN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4316" y="2322240"/>
            <a:ext cx="49490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 </a:t>
            </a:r>
            <a:r>
              <a:rPr lang="zh-CN" altLang="en-US" dirty="0"/>
              <a:t>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220" y="2360618"/>
            <a:ext cx="4283485" cy="42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7"/>
          <p:cNvSpPr txBox="1"/>
          <p:nvPr/>
        </p:nvSpPr>
        <p:spPr>
          <a:xfrm>
            <a:off x="1840051" y="1801992"/>
            <a:ext cx="8511895" cy="19302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800" b="1" dirty="0">
                <a:ln w="0"/>
                <a:solidFill>
                  <a:schemeClr val="accent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新学期一切顺利！</a:t>
            </a:r>
            <a:endParaRPr lang="zh-CN" altLang="en-US" sz="8800" b="1" dirty="0">
              <a:ln w="0"/>
              <a:solidFill>
                <a:schemeClr val="accent1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8551" y="5063044"/>
            <a:ext cx="12192000" cy="12342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45"/>
          <p:cNvSpPr txBox="1"/>
          <p:nvPr/>
        </p:nvSpPr>
        <p:spPr>
          <a:xfrm>
            <a:off x="844061" y="5326228"/>
            <a:ext cx="8947054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北京理工大学教学运行与考务中心</a:t>
            </a:r>
            <a:endParaRPr lang="zh-CN" altLang="en-US" sz="4000" spc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  <p:pic>
        <p:nvPicPr>
          <p:cNvPr id="12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05" y="5065681"/>
            <a:ext cx="1263316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-2741856" y="2736809"/>
            <a:ext cx="6818603" cy="1344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-22301" y="6654791"/>
            <a:ext cx="1271471" cy="203211"/>
            <a:chOff x="-22302" y="6654791"/>
            <a:chExt cx="1271471" cy="203210"/>
          </a:xfrm>
        </p:grpSpPr>
        <p:sp>
          <p:nvSpPr>
            <p:cNvPr id="9" name="圆角矩形 8"/>
            <p:cNvSpPr/>
            <p:nvPr/>
          </p:nvSpPr>
          <p:spPr>
            <a:xfrm flipV="1">
              <a:off x="240276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-2230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755838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flipV="1">
              <a:off x="493260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102436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3075" y="2185637"/>
            <a:ext cx="1031043" cy="2125560"/>
          </a:xfrm>
          <a:prstGeom prst="rect">
            <a:avLst/>
          </a:prstGeom>
          <a:noFill/>
        </p:spPr>
        <p:txBody>
          <a:bodyPr vert="eaVert" wrap="square" lIns="91436" tIns="45718" rIns="91436" bIns="45718" rtlCol="0">
            <a:spAutoFit/>
          </a:bodyPr>
          <a:lstStyle/>
          <a:p>
            <a:r>
              <a:rPr lang="zh-CN" altLang="en-US" sz="5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录</a:t>
            </a:r>
            <a:endParaRPr lang="zh-CN" altLang="en-US" sz="5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/>
          </a:p>
        </p:txBody>
      </p:sp>
      <p:pic>
        <p:nvPicPr>
          <p:cNvPr id="56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026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4509194" y="3194035"/>
            <a:ext cx="3839210" cy="5822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方法二：移动端申请</a:t>
            </a:r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18"/>
          <p:cNvSpPr txBox="1"/>
          <p:nvPr/>
        </p:nvSpPr>
        <p:spPr>
          <a:xfrm>
            <a:off x="4501472" y="1786117"/>
            <a:ext cx="3854450" cy="5822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方法一：</a:t>
            </a:r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Web</a:t>
            </a:r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端申请</a:t>
            </a:r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848685" y="2162779"/>
            <a:ext cx="10008436" cy="11976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72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方法一：</a:t>
            </a:r>
            <a:r>
              <a:rPr lang="en-US" altLang="zh-CN" sz="72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Web</a:t>
            </a:r>
            <a:r>
              <a:rPr lang="zh-CN" altLang="en-US" sz="72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端申请</a:t>
            </a:r>
            <a:endParaRPr lang="zh-CN" altLang="en-US" sz="7200" b="1" dirty="0">
              <a:ln w="0"/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05" y="4674641"/>
            <a:ext cx="1263316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框 45"/>
          <p:cNvSpPr txBox="1"/>
          <p:nvPr/>
        </p:nvSpPr>
        <p:spPr>
          <a:xfrm>
            <a:off x="4264497" y="4935188"/>
            <a:ext cx="3705005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北京理工大学</a:t>
            </a:r>
            <a:endParaRPr lang="zh-CN" altLang="en-US" sz="4000" spc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9022">
        <p14:prism isInverted="1" isContent="1"/>
      </p:transition>
    </mc:Choice>
    <mc:Fallback>
      <p:transition spd="slow" advTm="590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6" name="内容占位符 2"/>
          <p:cNvSpPr txBox="1"/>
          <p:nvPr/>
        </p:nvSpPr>
        <p:spPr bwMode="auto">
          <a:xfrm>
            <a:off x="353123" y="910954"/>
            <a:ext cx="11485754" cy="110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lnSpc>
                <a:spcPct val="150000"/>
              </a:lnSpc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登录入口地址：</a:t>
            </a:r>
            <a:r>
              <a:rPr lang="en-US" altLang="zh-CN" sz="2400" u="sng" dirty="0">
                <a:solidFill>
                  <a:srgbClr val="0000FF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  <a:hlinkClick r:id="rId1"/>
              </a:rPr>
              <a:t>http://jxzxehall.bit.edu.cn</a:t>
            </a:r>
            <a:endParaRPr lang="en-US" altLang="zh-CN" sz="2400" u="sng" dirty="0">
              <a:solidFill>
                <a:srgbClr val="0000FF"/>
              </a:solidFill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defRPr/>
            </a:pPr>
            <a:r>
              <a:rPr lang="zh-CN" altLang="zh-CN" sz="2000" dirty="0">
                <a:effectLst/>
                <a:latin typeface="+mn-ea"/>
                <a:cs typeface="Times New Roman" panose="02020603050405020304" pitchFamily="18" charset="0"/>
              </a:rPr>
              <a:t>登录账号</a:t>
            </a:r>
            <a:r>
              <a:rPr lang="zh-CN" altLang="en-US" sz="2000" dirty="0">
                <a:effectLst/>
                <a:latin typeface="+mn-ea"/>
                <a:cs typeface="Times New Roman" panose="02020603050405020304" pitchFamily="18" charset="0"/>
              </a:rPr>
              <a:t>即</a:t>
            </a:r>
            <a:r>
              <a:rPr lang="zh-CN" altLang="zh-CN" sz="2000" b="1" u="sng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统一身份认证的学号和密码</a:t>
            </a:r>
            <a:r>
              <a:rPr lang="zh-CN" altLang="zh-CN" sz="2000" dirty="0">
                <a:effectLst/>
                <a:latin typeface="+mn-ea"/>
                <a:cs typeface="Times New Roman" panose="02020603050405020304" pitchFamily="18" charset="0"/>
              </a:rPr>
              <a:t>，如下</a:t>
            </a:r>
            <a:r>
              <a:rPr lang="zh-CN" altLang="en-US" sz="2000" dirty="0">
                <a:effectLst/>
                <a:latin typeface="+mn-ea"/>
                <a:cs typeface="Times New Roman" panose="02020603050405020304" pitchFamily="18" charset="0"/>
              </a:rPr>
              <a:t>图所示：</a:t>
            </a:r>
            <a:endParaRPr lang="en-US" altLang="zh-CN" sz="2000" kern="0" dirty="0">
              <a:latin typeface="+mn-ea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defRPr/>
            </a:pPr>
            <a:endParaRPr lang="en-US" altLang="zh-CN" sz="1800" kern="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defRPr/>
            </a:pPr>
            <a:endParaRPr lang="en-US" altLang="zh-CN" sz="1800" kern="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l">
              <a:defRPr/>
            </a:pPr>
            <a:endParaRPr lang="en-US" altLang="zh-CN" sz="20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4995" y="252730"/>
            <a:ext cx="7787005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8392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登录本硕博一体化教学系统</a:t>
            </a:r>
            <a:endParaRPr lang="zh-CN" altLang="en-US" sz="2400" b="1" kern="0" dirty="0">
              <a:solidFill>
                <a:srgbClr val="44546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9015127" y="1945402"/>
            <a:ext cx="2743200" cy="3057267"/>
            <a:chOff x="8518035" y="1902443"/>
            <a:chExt cx="2743200" cy="3057267"/>
          </a:xfrm>
        </p:grpSpPr>
        <p:sp>
          <p:nvSpPr>
            <p:cNvPr id="25" name="矩形: 圆角 24"/>
            <p:cNvSpPr/>
            <p:nvPr/>
          </p:nvSpPr>
          <p:spPr>
            <a:xfrm>
              <a:off x="8518035" y="1902443"/>
              <a:ext cx="2743200" cy="305726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59184" y="2215426"/>
              <a:ext cx="2473176" cy="1260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       注：</a:t>
              </a:r>
              <a:r>
                <a:rPr lang="zh-CN" altLang="en-US" dirty="0"/>
                <a:t>建议使用</a:t>
              </a:r>
              <a:r>
                <a:rPr lang="en-US" altLang="zh-CN" dirty="0">
                  <a:solidFill>
                    <a:srgbClr val="FF0000"/>
                  </a:solidFill>
                </a:rPr>
                <a:t>PC</a:t>
              </a:r>
              <a:r>
                <a:rPr lang="zh-CN" altLang="en-US" dirty="0">
                  <a:solidFill>
                    <a:srgbClr val="FF0000"/>
                  </a:solidFill>
                </a:rPr>
                <a:t>端</a:t>
              </a:r>
              <a:r>
                <a:rPr lang="zh-CN" altLang="en-US" dirty="0"/>
                <a:t>进行访问：</a:t>
              </a:r>
              <a:r>
                <a:rPr lang="en-US" altLang="zh-CN" dirty="0"/>
                <a:t> </a:t>
              </a:r>
              <a:r>
                <a:rPr lang="zh-CN" altLang="en-US" dirty="0">
                  <a:solidFill>
                    <a:srgbClr val="FF0000"/>
                  </a:solidFill>
                </a:rPr>
                <a:t>谷歌浏览器、</a:t>
              </a:r>
              <a:r>
                <a:rPr lang="en-US" altLang="zh-CN" dirty="0">
                  <a:solidFill>
                    <a:srgbClr val="FF0000"/>
                  </a:solidFill>
                </a:rPr>
                <a:t>360</a:t>
              </a:r>
              <a:r>
                <a:rPr lang="zh-CN" altLang="en-US" dirty="0">
                  <a:solidFill>
                    <a:srgbClr val="FF0000"/>
                  </a:solidFill>
                </a:rPr>
                <a:t>浏览器（极速模式）</a:t>
              </a:r>
              <a:endParaRPr lang="zh-CN" altLang="en-US" dirty="0"/>
            </a:p>
          </p:txBody>
        </p:sp>
      </p:grpSp>
      <p:sp>
        <p:nvSpPr>
          <p:cNvPr id="27" name="箭头: 左 26"/>
          <p:cNvSpPr/>
          <p:nvPr/>
        </p:nvSpPr>
        <p:spPr>
          <a:xfrm>
            <a:off x="8239453" y="3234159"/>
            <a:ext cx="659071" cy="4842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170430"/>
            <a:ext cx="7172960" cy="4551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8460" y="252730"/>
            <a:ext cx="8003540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0" y="23557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2296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英语免修免考申请操作</a:t>
            </a:r>
            <a:endParaRPr lang="zh-CN" altLang="en-US" sz="2400" b="1" kern="0" dirty="0">
              <a:solidFill>
                <a:srgbClr val="44546A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27951" y="1088119"/>
            <a:ext cx="11479826" cy="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</a:t>
            </a: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登录系统后，进入我的免修免考申请应用</a:t>
            </a:r>
            <a:endParaRPr lang="en-US" altLang="zh-CN" sz="16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2" algn="l">
              <a:defRPr/>
            </a:pPr>
            <a:endParaRPr lang="en-US" altLang="zh-CN" sz="16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l"/>
              <a:defRPr/>
            </a:pPr>
            <a:endParaRPr lang="en-US" altLang="zh-CN" sz="20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79245"/>
            <a:ext cx="10286365" cy="4994910"/>
          </a:xfrm>
          <a:prstGeom prst="rect">
            <a:avLst/>
          </a:prstGeom>
        </p:spPr>
      </p:pic>
      <p:sp>
        <p:nvSpPr>
          <p:cNvPr id="23" name="对话气泡: 圆角矩形 22"/>
          <p:cNvSpPr/>
          <p:nvPr/>
        </p:nvSpPr>
        <p:spPr>
          <a:xfrm>
            <a:off x="139065" y="3801110"/>
            <a:ext cx="1782445" cy="551180"/>
          </a:xfrm>
          <a:prstGeom prst="wedgeRoundRectCallout">
            <a:avLst>
              <a:gd name="adj1" fmla="val 34418"/>
              <a:gd name="adj2" fmla="val 64739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点击「我的免修免考申请应用」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02636" y="1598515"/>
            <a:ext cx="135082" cy="1664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452628"/>
            <a:ext cx="10292329" cy="507544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F8D02-9041-4C59-BC62-13DE0E5C67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16400" y="252730"/>
            <a:ext cx="7975600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2296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英语免修免考申请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操作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428917" y="763140"/>
            <a:ext cx="11479826" cy="4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、选择申请依据，点击“申请免修”。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对话气泡: 圆角矩形 22"/>
          <p:cNvSpPr/>
          <p:nvPr/>
        </p:nvSpPr>
        <p:spPr>
          <a:xfrm>
            <a:off x="6971954" y="3439171"/>
            <a:ext cx="1782445" cy="551180"/>
          </a:xfrm>
          <a:prstGeom prst="wedgeRoundRectCallout">
            <a:avLst>
              <a:gd name="adj1" fmla="val -43265"/>
              <a:gd name="adj2" fmla="val 76589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点击「申请免修」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对话气泡: 圆角矩形 22"/>
          <p:cNvSpPr/>
          <p:nvPr/>
        </p:nvSpPr>
        <p:spPr>
          <a:xfrm>
            <a:off x="93980" y="3588573"/>
            <a:ext cx="1589347" cy="551180"/>
          </a:xfrm>
          <a:prstGeom prst="wedgeRoundRectCallout">
            <a:avLst>
              <a:gd name="adj1" fmla="val 49808"/>
              <a:gd name="adj2" fmla="val 83699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选择申请依据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8573" y="3588573"/>
            <a:ext cx="1111827" cy="1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1683" y="1604009"/>
            <a:ext cx="9621314" cy="48668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F8D02-9041-4C59-BC62-13DE0E5C67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16400" y="252730"/>
            <a:ext cx="7975600" cy="4845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22961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rgbClr val="44546A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英语免修免考申请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操作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56087" y="822982"/>
            <a:ext cx="11479826" cy="5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、填写申请理由并按要求上传英语免修证明材料。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对话气泡: 圆角矩形 22"/>
          <p:cNvSpPr/>
          <p:nvPr/>
        </p:nvSpPr>
        <p:spPr>
          <a:xfrm>
            <a:off x="139929" y="5253991"/>
            <a:ext cx="1782445" cy="551180"/>
          </a:xfrm>
          <a:prstGeom prst="wedgeRoundRectCallout">
            <a:avLst>
              <a:gd name="adj1" fmla="val 79738"/>
              <a:gd name="adj2" fmla="val 110523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核对无误后，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点击「提交」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对话气泡: 圆角矩形 22"/>
          <p:cNvSpPr/>
          <p:nvPr/>
        </p:nvSpPr>
        <p:spPr>
          <a:xfrm>
            <a:off x="254329" y="4012390"/>
            <a:ext cx="1589347" cy="551180"/>
          </a:xfrm>
          <a:prstGeom prst="wedgeRoundRectCallout">
            <a:avLst>
              <a:gd name="adj1" fmla="val 49808"/>
              <a:gd name="adj2" fmla="val 83699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填写申请理由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对话气泡: 圆角矩形 22"/>
          <p:cNvSpPr/>
          <p:nvPr/>
        </p:nvSpPr>
        <p:spPr>
          <a:xfrm>
            <a:off x="5716542" y="4978401"/>
            <a:ext cx="1589347" cy="551180"/>
          </a:xfrm>
          <a:prstGeom prst="wedgeRoundRectCallout">
            <a:avLst>
              <a:gd name="adj1" fmla="val -58067"/>
              <a:gd name="adj2" fmla="val 89355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上传免修证明材料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357" y="1769594"/>
            <a:ext cx="9594273" cy="476932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8F8D02-9041-4C59-BC62-13DE0E5C67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10141" y="252859"/>
            <a:ext cx="828186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718" y="267581"/>
            <a:ext cx="3262423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英语免修免考申请操作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38" y="241430"/>
            <a:ext cx="510410" cy="5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 txBox="1"/>
          <p:nvPr/>
        </p:nvSpPr>
        <p:spPr bwMode="auto">
          <a:xfrm>
            <a:off x="327950" y="1088119"/>
            <a:ext cx="11594419" cy="44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l"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四、完成申请后，退出系统即可。可随时登录系统关注审核状态。</a:t>
            </a:r>
            <a:r>
              <a:rPr lang="zh-CN" altLang="en-US" sz="2000" b="1" kern="0" dirty="0">
                <a:solidFill>
                  <a:srgbClr val="FF0000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注：如要修改申请依据，请退报后重新进行报名。</a:t>
            </a:r>
            <a:endParaRPr lang="en-US" altLang="zh-CN" sz="2000" b="1" kern="0" dirty="0">
              <a:solidFill>
                <a:srgbClr val="FF0000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5984494" y="4775368"/>
            <a:ext cx="1372270" cy="627905"/>
          </a:xfrm>
          <a:prstGeom prst="wedgeRoundRectCallout">
            <a:avLst>
              <a:gd name="adj1" fmla="val -65291"/>
              <a:gd name="adj2" fmla="val -48258"/>
              <a:gd name="adj3" fmla="val 16667"/>
            </a:avLst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100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审核状态</a:t>
            </a:r>
            <a:endParaRPr lang="zh-CN" altLang="en-US" sz="1600" b="1" kern="100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848685" y="2162779"/>
            <a:ext cx="10008436" cy="11976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72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方法二：</a:t>
            </a:r>
            <a:r>
              <a:rPr lang="zh-CN" sz="72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</a:t>
            </a:r>
            <a:r>
              <a:rPr lang="zh-CN" altLang="en-US" sz="72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申请</a:t>
            </a:r>
            <a:endParaRPr lang="zh-CN" altLang="en-US" sz="7200" b="1" dirty="0">
              <a:ln w="0"/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F:\2017图库\22170625宇航学院ppt\宋老师\北理工校徽logo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05" y="4674641"/>
            <a:ext cx="1263316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框 45"/>
          <p:cNvSpPr txBox="1"/>
          <p:nvPr/>
        </p:nvSpPr>
        <p:spPr>
          <a:xfrm>
            <a:off x="4264497" y="4935188"/>
            <a:ext cx="3705005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4000" spc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北京理工大学</a:t>
            </a:r>
            <a:endParaRPr lang="zh-CN" altLang="en-US" sz="4000" spc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Segoe UI Semilight" panose="020B0402040204020203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9022">
        <p14:prism isInverted="1" isContent="1"/>
      </p:transition>
    </mc:Choice>
    <mc:Fallback>
      <p:transition spd="slow" advTm="59022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WPS 演示</Application>
  <PresentationFormat>宽屏</PresentationFormat>
  <Paragraphs>144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Segoe UI Semilight</vt:lpstr>
      <vt:lpstr>Times New Roman</vt:lpstr>
      <vt:lpstr>等线</vt:lpstr>
      <vt:lpstr>Century Gothic</vt:lpstr>
      <vt:lpstr>Calibri</vt:lpstr>
      <vt:lpstr>华文楷体</vt:lpstr>
      <vt:lpstr>Arial Unicode MS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Pyn</cp:lastModifiedBy>
  <cp:revision>580</cp:revision>
  <dcterms:created xsi:type="dcterms:W3CDTF">2015-04-07T16:28:00Z</dcterms:created>
  <dcterms:modified xsi:type="dcterms:W3CDTF">2021-07-23T11:45:00Z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CD78E9CE37B84197A23A78AB37F320A5</vt:lpwstr>
  </property>
</Properties>
</file>